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eg" ContentType="video/unknown"/>
  <Override PartName="/ppt/media/media2.mpeg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ppruthi@umass.edu" TargetMode="External"/><Relationship Id="rId3" Type="http://schemas.openxmlformats.org/officeDocument/2006/relationships/hyperlink" Target="mailto:luxiaoyu@amazon.com" TargetMode="External"/><Relationship Id="rId4" Type="http://schemas.openxmlformats.org/officeDocument/2006/relationships/hyperlink" Target="mailto:gonzalez.Javier@microsoft.com" TargetMode="External"/><Relationship Id="rId5" Type="http://schemas.openxmlformats.org/officeDocument/2006/relationships/hyperlink" Target="mailto:mfiterau@cs.umass.edu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eg"/><Relationship Id="rId3" Type="http://schemas.microsoft.com/office/2007/relationships/media" Target="../media/media1.mpeg"/><Relationship Id="rId4" Type="http://schemas.openxmlformats.org/officeDocument/2006/relationships/image" Target="../media/image3.png"/><Relationship Id="rId5" Type="http://schemas.openxmlformats.org/officeDocument/2006/relationships/video" Target="../media/media2.mpeg"/><Relationship Id="rId6" Type="http://schemas.microsoft.com/office/2007/relationships/media" Target="../media/media2.mpeg"/><Relationship Id="rId7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CML 2020 workshop on Inductive Biases, Invariances and Generalization in RL (BIG)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243840" indent="243840" algn="ctr" defTabSz="182880">
              <a:lnSpc>
                <a:spcPts val="3500"/>
              </a:lnSpc>
              <a:defRPr b="0" sz="24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ICML 2020 workshop on Inductive Biases, Invariances and Generalization in RL (BIG)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2" name="Structure Mapping for Transferability of Causal Model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b="0" spc="0" sz="7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Mapping for Transferability of Causal Models</a:t>
            </a:r>
          </a:p>
        </p:txBody>
      </p:sp>
      <p:sp>
        <p:nvSpPr>
          <p:cNvPr id="153" name="Purva Pruthi…"/>
          <p:cNvSpPr txBox="1"/>
          <p:nvPr>
            <p:ph type="subTitle" sz="quarter" idx="1"/>
          </p:nvPr>
        </p:nvSpPr>
        <p:spPr>
          <a:xfrm>
            <a:off x="4322488" y="7891907"/>
            <a:ext cx="15739024" cy="2673491"/>
          </a:xfrm>
          <a:prstGeom prst="rect">
            <a:avLst/>
          </a:prstGeom>
        </p:spPr>
        <p:txBody>
          <a:bodyPr numCol="4" spcCol="786951"/>
          <a:lstStyle/>
          <a:p>
            <a:pPr algn="ctr" defTabSz="370331">
              <a:defRPr b="0" sz="2835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Purva Pruthi</a:t>
            </a:r>
          </a:p>
          <a:p>
            <a:pPr algn="ctr" defTabSz="370331">
              <a:defRPr b="0"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University of Massachusetts Amherst</a:t>
            </a:r>
          </a:p>
          <a:p>
            <a:pPr algn="ctr" defTabSz="370331">
              <a:defRPr b="0"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ppruthi@umass.edu</a:t>
            </a:r>
          </a:p>
          <a:p>
            <a:pPr algn="ctr" defTabSz="370331">
              <a:defRPr b="0" i="1" sz="2835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algn="ctr" defTabSz="370331">
              <a:defRPr b="0" i="1" sz="2835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Xiaoyu  Lu</a:t>
            </a:r>
            <a:r>
              <a:t> 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 Amazon 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Cambridge, UK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luxiaoyu@amazon.com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  <a:p>
            <a:pPr lvl="4" algn="ctr" defTabSz="370331">
              <a:defRPr b="0" i="1" sz="2835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Javier González</a:t>
            </a:r>
            <a:r>
              <a:t> 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Microsoft 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Cambridge, UK</a:t>
            </a:r>
            <a:br/>
            <a:r>
              <a:t>Gonzalez.Javier@microsoft.com</a:t>
            </a: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  <a:p>
            <a:pPr lvl="5" marL="0" indent="0" algn="ctr" defTabSz="370331">
              <a:lnSpc>
                <a:spcPct val="100000"/>
              </a:lnSpc>
              <a:spcBef>
                <a:spcPts val="0"/>
              </a:spcBef>
              <a:buSzTx/>
              <a:buNone/>
              <a:defRPr i="1" sz="2835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Madalina Fiterau	</a:t>
            </a:r>
            <a:endParaRPr i="0"/>
          </a:p>
          <a:p>
            <a:pPr lvl="4" algn="ctr" defTabSz="370331">
              <a:defRPr b="0"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University of Massachusetts</a:t>
            </a:r>
          </a:p>
          <a:p>
            <a:pPr lvl="4" algn="ctr" defTabSz="370331">
              <a:defRPr b="0"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Amherst	</a:t>
            </a:r>
          </a:p>
          <a:p>
            <a:pPr lvl="4" algn="ctr" defTabSz="370331">
              <a:defRPr b="0" sz="243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mfiterau@cs.umass.edu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	</a:t>
            </a:r>
          </a:p>
        </p:txBody>
      </p:sp>
      <p:pic>
        <p:nvPicPr>
          <p:cNvPr id="154" name="1200px-University_of_Massachusetts_Amherst_seal.svg.png" descr="1200px-University_of_Massachusetts_Amherst_seal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0598" y="576043"/>
            <a:ext cx="3130783" cy="3130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amazon-logo-png-4.png" descr="amazon-logo-png-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831173" y="1531834"/>
            <a:ext cx="4047428" cy="1219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40" sz="7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Future Work</a:t>
            </a:r>
          </a:p>
        </p:txBody>
      </p:sp>
      <p:sp>
        <p:nvSpPr>
          <p:cNvPr id="206" name="Conclusion and Discussion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Conclusion and Discussion</a:t>
            </a:r>
          </a:p>
        </p:txBody>
      </p:sp>
      <p:sp>
        <p:nvSpPr>
          <p:cNvPr id="207" name="Evaluation of structure mapping in real-world environ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Evaluation of structure mapping in real-world environments.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Learning object-oriented representation for complex domains with continuous action and state spaces.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Limited intervention setting and use of largely available observational data.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Matching distributed representations (e.g. deep embeddings) for attributes.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hank You!"/>
          <p:cNvSpPr txBox="1"/>
          <p:nvPr/>
        </p:nvSpPr>
        <p:spPr>
          <a:xfrm>
            <a:off x="9658857" y="6115050"/>
            <a:ext cx="5066285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210" name="Purva Pruthi…"/>
          <p:cNvSpPr txBox="1"/>
          <p:nvPr>
            <p:ph type="body" sz="quarter" idx="4294967295"/>
          </p:nvPr>
        </p:nvSpPr>
        <p:spPr>
          <a:xfrm>
            <a:off x="4322488" y="7788622"/>
            <a:ext cx="16255122" cy="2776776"/>
          </a:xfrm>
          <a:prstGeom prst="rect">
            <a:avLst/>
          </a:prstGeom>
        </p:spPr>
        <p:txBody>
          <a:bodyPr numCol="4" spcCol="812756"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Purva Pruthi</a:t>
            </a: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hlinkClick r:id="rId2" invalidUrl="" action="" tgtFrame="" tooltip="" history="1" highlightClick="0" endSnd="0"/>
              </a:rPr>
              <a:t>ppruthi@umass.edu</a:t>
            </a: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Xiaoyu  Lu</a:t>
            </a:r>
            <a:r>
              <a:t> </a:t>
            </a: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hlinkClick r:id="rId3" invalidUrl="" action="" tgtFrame="" tooltip="" history="1" highlightClick="0" endSnd="0"/>
              </a:rPr>
              <a:t>luxiaoyu@amazon.com</a:t>
            </a:r>
            <a:r>
              <a:t> </a:t>
            </a: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  <a:p>
            <a:pPr lvl="4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lvl="4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Javier González</a:t>
            </a:r>
            <a:r>
              <a:t> </a:t>
            </a: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hlinkClick r:id="rId4" invalidUrl="" action="" tgtFrame="" tooltip="" history="1" highlightClick="0" endSnd="0"/>
              </a:rPr>
              <a:t>Gonzalez.Javier@microsoft.com</a:t>
            </a:r>
            <a:r>
              <a:t> </a:t>
            </a: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lvl="5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i="0"/>
              <a:t>Madalina Fiterau	</a:t>
            </a:r>
            <a:endParaRPr i="0"/>
          </a:p>
          <a:p>
            <a:pPr lvl="4"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3000">
                <a:solidFill>
                  <a:srgbClr val="434343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hlinkClick r:id="rId5" invalidUrl="" action="" tgtFrame="" tooltip="" history="1" highlightClick="0" endSnd="0"/>
              </a:rPr>
              <a:t>mfiterau@cs.umass.edu</a:t>
            </a:r>
            <a:r>
              <a:t> 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	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uman beings  use abstract causal concepts to transfer knowledge in similar domains [1].…"/>
          <p:cNvSpPr txBox="1"/>
          <p:nvPr>
            <p:ph type="body" sz="half" idx="1"/>
          </p:nvPr>
        </p:nvSpPr>
        <p:spPr>
          <a:xfrm>
            <a:off x="1206500" y="3616300"/>
            <a:ext cx="9779000" cy="82566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Human beings  use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abstract causal concepts</a:t>
            </a:r>
            <a:r>
              <a:t> to transfer knowledge in similar domains [1].</a:t>
            </a:r>
          </a:p>
          <a:p>
            <a:pPr>
              <a:lnSpc>
                <a:spcPct val="1500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Learning of explicit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causal dynamics model </a:t>
            </a:r>
            <a:r>
              <a:t>provides advantage of re-using the causal knowledge to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transfer</a:t>
            </a:r>
            <a:r>
              <a:t> to the variations of the environment. </a:t>
            </a:r>
          </a:p>
          <a:p>
            <a:pPr>
              <a:lnSpc>
                <a:spcPct val="1500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Object-oriented representation attributes effects of different objects to the object’s characteristics rather than it’s specific location in the state space [2].</a:t>
            </a:r>
          </a:p>
        </p:txBody>
      </p:sp>
      <p:sp>
        <p:nvSpPr>
          <p:cNvPr id="158" name="Reinforcement Learning and Causal Models"/>
          <p:cNvSpPr txBox="1"/>
          <p:nvPr>
            <p:ph type="title"/>
          </p:nvPr>
        </p:nvSpPr>
        <p:spPr>
          <a:xfrm>
            <a:off x="1206500" y="891475"/>
            <a:ext cx="21971000" cy="1444061"/>
          </a:xfrm>
          <a:prstGeom prst="rect">
            <a:avLst/>
          </a:prstGeom>
        </p:spPr>
        <p:txBody>
          <a:bodyPr/>
          <a:lstStyle>
            <a:lvl1pPr>
              <a:defRPr b="0" spc="-140" sz="7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Reinforcement Learning and Causal Models</a:t>
            </a:r>
          </a:p>
        </p:txBody>
      </p:sp>
      <p:sp>
        <p:nvSpPr>
          <p:cNvPr id="159" name="[1] Dolan, R. J. and Dayan, P. Goals and habits in the brain. Neuron, 80(2):312–325, 2013. [2] Diuk, C., Cohen, A., and Littman, M. L. An object-oriented representation for efficient reinforcement learning. In Proceedings of the 25th international confer"/>
          <p:cNvSpPr txBox="1"/>
          <p:nvPr/>
        </p:nvSpPr>
        <p:spPr>
          <a:xfrm>
            <a:off x="801566" y="12444258"/>
            <a:ext cx="22780868" cy="1086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>
                <a:latin typeface="Futura"/>
                <a:ea typeface="Futura"/>
                <a:cs typeface="Futura"/>
                <a:sym typeface="Futura"/>
              </a:defRPr>
            </a:pPr>
            <a:r>
              <a:t>[</a:t>
            </a:r>
            <a:r>
              <a:rPr>
                <a:latin typeface="Avenir Book"/>
                <a:ea typeface="Avenir Book"/>
                <a:cs typeface="Avenir Book"/>
                <a:sym typeface="Avenir Book"/>
              </a:rPr>
              <a:t>1] Dolan, R. J. and Dayan, P. Goals and habits in the brain. Neuron, 80(2):312–325, 2013.</a:t>
            </a:r>
            <a:br>
              <a:rPr>
                <a:latin typeface="Avenir Book"/>
                <a:ea typeface="Avenir Book"/>
                <a:cs typeface="Avenir Book"/>
                <a:sym typeface="Avenir Book"/>
              </a:rPr>
            </a:br>
            <a:r>
              <a:rPr>
                <a:latin typeface="Avenir Book"/>
                <a:ea typeface="Avenir Book"/>
                <a:cs typeface="Avenir Book"/>
                <a:sym typeface="Avenir Book"/>
              </a:rPr>
              <a:t>[2] Diuk, C., Cohen, A., and Littman, M. L. An object-oriented representation for efficient reinforcement learning. In Proceedings of the 25th international conference on Machine Learning, pp. 240–247, 2008</a:t>
            </a:r>
          </a:p>
        </p:txBody>
      </p:sp>
      <p:sp>
        <p:nvSpPr>
          <p:cNvPr id="160" name="Role of Abstract Causal Knowledge"/>
          <p:cNvSpPr txBox="1"/>
          <p:nvPr/>
        </p:nvSpPr>
        <p:spPr>
          <a:xfrm>
            <a:off x="1206500" y="2508528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Role of Abstract Causal Knowledge</a:t>
            </a:r>
          </a:p>
        </p:txBody>
      </p:sp>
      <p:pic>
        <p:nvPicPr>
          <p:cNvPr id="161" name="door_knob.jpg" descr="door_kno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9845" y="7296077"/>
            <a:ext cx="4571256" cy="4571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door_handle.jpg" descr="door_hand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2210" y="2508528"/>
            <a:ext cx="4571257" cy="457125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rrow 7"/>
          <p:cNvSpPr/>
          <p:nvPr/>
        </p:nvSpPr>
        <p:spPr>
          <a:xfrm>
            <a:off x="14327796" y="8011852"/>
            <a:ext cx="2114356" cy="270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Arrow 7"/>
          <p:cNvSpPr/>
          <p:nvPr/>
        </p:nvSpPr>
        <p:spPr>
          <a:xfrm rot="10800000">
            <a:off x="18916571" y="3484587"/>
            <a:ext cx="2080519" cy="2662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oy Environment: Triggers [3]"/>
          <p:cNvSpPr txBox="1"/>
          <p:nvPr>
            <p:ph type="title"/>
          </p:nvPr>
        </p:nvSpPr>
        <p:spPr>
          <a:xfrm>
            <a:off x="1206500" y="1080445"/>
            <a:ext cx="21971000" cy="1434004"/>
          </a:xfrm>
          <a:prstGeom prst="rect">
            <a:avLst/>
          </a:prstGeom>
        </p:spPr>
        <p:txBody>
          <a:bodyPr/>
          <a:lstStyle>
            <a:lvl1pPr>
              <a:defRPr b="0" spc="-140" sz="7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Toy Environment: Triggers [3]</a:t>
            </a:r>
          </a:p>
        </p:txBody>
      </p:sp>
      <p:sp>
        <p:nvSpPr>
          <p:cNvPr id="167" name="Proof of Concept Environment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Proof of Concept Environment</a:t>
            </a:r>
          </a:p>
        </p:txBody>
      </p:sp>
      <p:sp>
        <p:nvSpPr>
          <p:cNvPr id="168" name="Figure 2 (a): Source Environment"/>
          <p:cNvSpPr txBox="1"/>
          <p:nvPr/>
        </p:nvSpPr>
        <p:spPr>
          <a:xfrm>
            <a:off x="3095960" y="10796858"/>
            <a:ext cx="564070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Figure 2 (a): Source Environment</a:t>
            </a:r>
          </a:p>
        </p:txBody>
      </p:sp>
      <p:sp>
        <p:nvSpPr>
          <p:cNvPr id="169" name="Figure 2 (b): Target Environment"/>
          <p:cNvSpPr txBox="1"/>
          <p:nvPr/>
        </p:nvSpPr>
        <p:spPr>
          <a:xfrm>
            <a:off x="14466036" y="10796858"/>
            <a:ext cx="55759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Figure 2 (b): Target Environment</a:t>
            </a:r>
          </a:p>
        </p:txBody>
      </p:sp>
      <p:sp>
        <p:nvSpPr>
          <p:cNvPr id="170" name="[3] Ferret, J., Marinier, R., Geist, M., and Pietquin, O. Self attentional credit assignment for transfer in reinforcement learning, 2019"/>
          <p:cNvSpPr txBox="1"/>
          <p:nvPr/>
        </p:nvSpPr>
        <p:spPr>
          <a:xfrm>
            <a:off x="577610" y="12367569"/>
            <a:ext cx="2335410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[3] Ferret, J., Marinier, R., Geist, M., and Pietquin, O. Self attentional credit assignment for transfer in reinforcement learning, 2019</a:t>
            </a:r>
          </a:p>
        </p:txBody>
      </p:sp>
      <p:pic>
        <p:nvPicPr>
          <p:cNvPr id="171" name="source.mpeg" descr="source.mpeg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38038" y="3393594"/>
            <a:ext cx="7042681" cy="7042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target.mpeg" descr="target.mpeg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4109965" y="3336660"/>
            <a:ext cx="7042680" cy="704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80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4800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ausal Structure Mapping"/>
          <p:cNvSpPr txBox="1"/>
          <p:nvPr>
            <p:ph type="title"/>
          </p:nvPr>
        </p:nvSpPr>
        <p:spPr>
          <a:xfrm>
            <a:off x="1206500" y="1075219"/>
            <a:ext cx="21971000" cy="1437444"/>
          </a:xfrm>
          <a:prstGeom prst="rect">
            <a:avLst/>
          </a:prstGeom>
        </p:spPr>
        <p:txBody>
          <a:bodyPr/>
          <a:lstStyle/>
          <a:p>
            <a:pPr defTabSz="2218888">
              <a:defRPr b="0" spc="-154" sz="773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-127" sz="6370"/>
              <a:t>Causal</a:t>
            </a:r>
            <a:r>
              <a:t> </a:t>
            </a:r>
            <a:r>
              <a:rPr spc="-127" sz="6370"/>
              <a:t>Structure Mapping</a:t>
            </a:r>
          </a:p>
        </p:txBody>
      </p:sp>
      <p:sp>
        <p:nvSpPr>
          <p:cNvPr id="175" name="A transfer learning framework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 transfer learning framework</a:t>
            </a:r>
          </a:p>
        </p:txBody>
      </p:sp>
      <p:sp>
        <p:nvSpPr>
          <p:cNvPr id="176" name="Source and Target environments have same causal dynamics model but different perceptual features.…"/>
          <p:cNvSpPr txBox="1"/>
          <p:nvPr>
            <p:ph type="body" idx="1"/>
          </p:nvPr>
        </p:nvSpPr>
        <p:spPr>
          <a:xfrm>
            <a:off x="1042691" y="4637677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Source and Target environments have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same</a:t>
            </a:r>
            <a:r>
              <a:t> causal dynamics model but different perceptual features.</a:t>
            </a: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Environments are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discrete</a:t>
            </a:r>
            <a:r>
              <a:t> and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deterministic.</a:t>
            </a:r>
            <a:endParaRPr>
              <a:latin typeface="Avenir Book Oblique"/>
              <a:ea typeface="Avenir Book Oblique"/>
              <a:cs typeface="Avenir Book Oblique"/>
              <a:sym typeface="Avenir Book Oblique"/>
            </a:endParaRP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 source environment, agent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can</a:t>
            </a:r>
            <a:r>
              <a:t> experiment with the environment by taking random actions while experiments in target environment are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limited.</a:t>
            </a:r>
            <a:endParaRPr>
              <a:latin typeface="Avenir Book Oblique"/>
              <a:ea typeface="Avenir Book Oblique"/>
              <a:cs typeface="Avenir Book Oblique"/>
              <a:sym typeface="Avenir Book Oblique"/>
            </a:endParaRP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Object-oriented representation is learned from visual-objected reasoning modules and is already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provided</a:t>
            </a:r>
            <a:r>
              <a:t> to us.</a:t>
            </a:r>
            <a:br/>
            <a:endParaRPr>
              <a:latin typeface="Avenir Book Oblique"/>
              <a:ea typeface="Avenir Book Oblique"/>
              <a:cs typeface="Avenir Book Oblique"/>
              <a:sym typeface="Avenir Book Oblique"/>
            </a:endParaRP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endParaRPr>
              <a:latin typeface="Avenir Book Oblique"/>
              <a:ea typeface="Avenir Book Oblique"/>
              <a:cs typeface="Avenir Book Oblique"/>
              <a:sym typeface="Avenir Book Oblique"/>
            </a:endParaRP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Transfer knowledge from source environment to target environment with minimal possible interventions in target environment and learn an optimal policy for target.</a:t>
            </a:r>
          </a:p>
        </p:txBody>
      </p:sp>
      <p:sp>
        <p:nvSpPr>
          <p:cNvPr id="177" name="Assumptions"/>
          <p:cNvSpPr txBox="1"/>
          <p:nvPr/>
        </p:nvSpPr>
        <p:spPr>
          <a:xfrm>
            <a:off x="1267605" y="3502809"/>
            <a:ext cx="359146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Assumptions</a:t>
            </a:r>
          </a:p>
        </p:txBody>
      </p:sp>
      <p:sp>
        <p:nvSpPr>
          <p:cNvPr id="178" name="Objective"/>
          <p:cNvSpPr txBox="1"/>
          <p:nvPr/>
        </p:nvSpPr>
        <p:spPr>
          <a:xfrm>
            <a:off x="1464754" y="9333931"/>
            <a:ext cx="27556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Objective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pproach"/>
          <p:cNvSpPr txBox="1"/>
          <p:nvPr>
            <p:ph type="title"/>
          </p:nvPr>
        </p:nvSpPr>
        <p:spPr>
          <a:xfrm>
            <a:off x="1206500" y="1079972"/>
            <a:ext cx="21971001" cy="1434950"/>
          </a:xfrm>
          <a:prstGeom prst="rect">
            <a:avLst/>
          </a:prstGeom>
        </p:spPr>
        <p:txBody>
          <a:bodyPr/>
          <a:lstStyle>
            <a:lvl1pPr defTabSz="2218888">
              <a:defRPr b="0" spc="-154" sz="773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Approach</a:t>
            </a:r>
          </a:p>
        </p:txBody>
      </p:sp>
      <p:sp>
        <p:nvSpPr>
          <p:cNvPr id="181" name="Structure Learning and Structure Mapping"/>
          <p:cNvSpPr txBox="1"/>
          <p:nvPr>
            <p:ph type="body" idx="13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Learning and Structure Mapping</a:t>
            </a:r>
          </a:p>
        </p:txBody>
      </p:sp>
      <p:pic>
        <p:nvPicPr>
          <p:cNvPr id="182" name="causal_flow.pdf" descr="causal_flo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7640" y="3848950"/>
            <a:ext cx="8548720" cy="901077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Figure 3: High-level schematic diagram to illustrate the overall approach for transfer learning"/>
          <p:cNvSpPr txBox="1"/>
          <p:nvPr/>
        </p:nvSpPr>
        <p:spPr>
          <a:xfrm>
            <a:off x="6080639" y="12927172"/>
            <a:ext cx="12222722" cy="84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>
              <a:defRPr sz="23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Figure 3: High-level schematic diagram to illustrate the overall approach for transfer learning </a:t>
            </a:r>
            <a:br/>
            <a:r>
              <a:t>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tructure Learning in Object Oriented MD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b="0" spc="-154" sz="773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Learning in Object Oriented MDPs</a:t>
            </a:r>
          </a:p>
        </p:txBody>
      </p:sp>
      <p:sp>
        <p:nvSpPr>
          <p:cNvPr id="186" name="Continuous Optimization for structure learning [4][5]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Continuous Optimization for structure learning [4][5]</a:t>
            </a:r>
          </a:p>
        </p:txBody>
      </p:sp>
      <p:sp>
        <p:nvSpPr>
          <p:cNvPr id="187" name="Objective: Learn a DAG   by learning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3000"/>
              <a:t>Objective: Learn a DAG </a:t>
            </a:r>
            <a14:m>
              <m:oMath>
                <m:sSup>
                  <m:e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p>
                </m:sSup>
                <m: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p"/>
                  </m:rP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3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3000"/>
              <a:t> by learning </a:t>
            </a:r>
            <a14:m>
              <m:oMath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sSub>
                  <m:e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3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 sz="3000"/>
              <a:t>. </a:t>
            </a:r>
            <a:endParaRPr sz="3000"/>
          </a:p>
          <a:p>
            <a:pPr marL="381000" indent="-381000"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sz="3000"/>
              <a:t>We assume that </a:t>
            </a:r>
            <a14:m>
              <m:oMath>
                <m:sSub>
                  <m:e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rPr sz="3000"/>
              <a:t> is a function approximated by neural networks using the parameters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e>
                  <m:sub>
                    <m:r>
                      <a:rPr xmlns:a="http://schemas.openxmlformats.org/drawingml/2006/main" sz="3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Where 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sSup>
                  <m:e>
                    <m:r>
                      <m:rPr>
                        <m:sty m:val="p"/>
                        <m:scr m:val="double-struck"/>
                      </m:r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p>
              </m:oMath>
            </a14:m>
            <a:r>
              <a:t> encodes the graph edges </a:t>
            </a:r>
            <a14:m>
              <m:oMath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p>
                </m:sSup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p"/>
                  </m:rP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f>
                  <m:fPr>
                    <m:ctrl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den>
                </m:f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</m:e>
                  <m:sub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if </a:t>
            </a:r>
            <a14:m>
              <m:oMath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∉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p"/>
                  </m:rP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sup>
                </m:sSup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encodes the acyclicity constraint.</a:t>
            </a:r>
          </a:p>
        </p:txBody>
      </p:sp>
      <p:sp>
        <p:nvSpPr>
          <p:cNvPr id="188" name="Equation"/>
          <p:cNvSpPr txBox="1"/>
          <p:nvPr/>
        </p:nvSpPr>
        <p:spPr>
          <a:xfrm>
            <a:off x="6412323" y="6951340"/>
            <a:ext cx="13394145" cy="18258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sz="1800"/>
            </a:pPr>
            <a14:m>
              <m:oMathPara>
                <m:oMathParaPr>
                  <m:jc m:val="centerGroup"/>
                </m:oMathParaPr>
                <m:oMath>
                  <m:limLow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lim>
                  </m:limLow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lim>
                  </m:limUpp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e>
                    <m:sub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800"/>
          </a:p>
        </p:txBody>
      </p:sp>
      <p:sp>
        <p:nvSpPr>
          <p:cNvPr id="189" name="[4] Zheng, X., Aragam, B., Ravikumar, P., and Xing, E. P. DAGs with NO TEARS: Continuous Optimization for Structure Learning. In Advances in Neural Information Processing Systems, 2018.…"/>
          <p:cNvSpPr txBox="1"/>
          <p:nvPr/>
        </p:nvSpPr>
        <p:spPr>
          <a:xfrm>
            <a:off x="577610" y="12196119"/>
            <a:ext cx="2335410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[4] Zheng, X., Aragam, B., Ravikumar, P., and Xing, E. P. DAGs with NO TEARS: Continuous Optimization for Structure Learning. In Advances in Neural Information Processing Systems, 2018.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[5] Zheng, X., Dan, C., Aragam, B., Ravikumar, P., and Xing, E. P. Learning sparse nonparametric DAGs. In International Conference on Artificial Intelligence and Statistics, 2020.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tructure Mapping from Source to Tar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spc="-140" sz="7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Mapping from Source to Target</a:t>
            </a:r>
          </a:p>
        </p:txBody>
      </p:sp>
      <p:sp>
        <p:nvSpPr>
          <p:cNvPr id="192" name="Structure Mapping Algorithm"/>
          <p:cNvSpPr txBox="1"/>
          <p:nvPr>
            <p:ph type="body" idx="13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Mapping Algorithm</a:t>
            </a:r>
          </a:p>
        </p:txBody>
      </p:sp>
      <p:sp>
        <p:nvSpPr>
          <p:cNvPr id="193" name="Initially, start with assumption that two causal structures are same in the source domain and target domai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Initially, start with assumption that two causal structures are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same</a:t>
            </a:r>
            <a:r>
              <a:t> in the source domain and target domain.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Take random actions in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target</a:t>
            </a:r>
            <a:r>
              <a:t>, if the state prediction is wrong in target domain,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match</a:t>
            </a:r>
            <a:r>
              <a:t> objects in two domains.  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Map</a:t>
            </a:r>
            <a:r>
              <a:t> the source object attributes to the target object attributes.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Categorize objects in the same group if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causal behaviors</a:t>
            </a:r>
            <a:r>
              <a:t> are the same.</a:t>
            </a:r>
          </a:p>
          <a:p>
            <a:pPr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Predict state transitions and reward function using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mapped</a:t>
            </a:r>
            <a:r>
              <a:t> attributes.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xperimental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18888">
              <a:defRPr b="0" spc="-154" sz="773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-127" sz="6370"/>
              <a:t>Experimental</a:t>
            </a:r>
            <a:r>
              <a:t> </a:t>
            </a:r>
            <a:r>
              <a:rPr spc="-127" sz="6370"/>
              <a:t>Evaluation</a:t>
            </a:r>
          </a:p>
        </p:txBody>
      </p:sp>
      <p:sp>
        <p:nvSpPr>
          <p:cNvPr id="196" name="Structure Learning"/>
          <p:cNvSpPr txBox="1"/>
          <p:nvPr>
            <p:ph type="body" idx="13"/>
          </p:nvPr>
        </p:nvSpPr>
        <p:spPr>
          <a:xfrm>
            <a:off x="1206500" y="235518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Structure Learning</a:t>
            </a:r>
          </a:p>
        </p:txBody>
      </p:sp>
      <p:pic>
        <p:nvPicPr>
          <p:cNvPr id="197" name="w_est_up.pdf" descr="w_est_u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688" y="3528217"/>
            <a:ext cx="10527165" cy="789537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Figure 3:   norm of weight values for learned bayesian graph   for  action  . Attributes on y-axis are potential parents (causes) of the  corresponding   attribute on x-axis ( ), with parameters j . Positive values  of weights indicate edge between paren"/>
          <p:cNvSpPr txBox="1"/>
          <p:nvPr/>
        </p:nvSpPr>
        <p:spPr>
          <a:xfrm>
            <a:off x="7858242" y="11661844"/>
            <a:ext cx="8596904" cy="147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defRPr sz="20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Figure 3: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norm of weight values for learned bayesian graph </a:t>
            </a:r>
            <a14:m>
              <m:oMath>
                <m:sSup>
                  <m:e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p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2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p>
                </m:sSup>
              </m:oMath>
            </a14:m>
            <a:r>
              <a:t> for </a:t>
            </a:r>
            <a:br/>
            <a:r>
              <a:t>action </a:t>
            </a:r>
            <a14:m>
              <m:oMath>
                <m:sSup>
                  <m:e/>
                  <m:sup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sSup>
                  <m:e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. Attributes on y-axis are potential parents (causes) of the </a:t>
            </a:r>
            <a:br/>
            <a:r>
              <a:t>corresponding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b>
                </m:sSub>
              </m:oMath>
            </a14:m>
            <a:r>
              <a:t> attribute on x-axis (</a:t>
            </a:r>
            <a14:m>
              <m:oMath>
                <m:sSub>
                  <m:e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), with parameters j . Positive values </a:t>
            </a:r>
            <a:br/>
            <a:r>
              <a:t>of weights indicate edge between parents and children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perimental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18888">
              <a:defRPr b="0" spc="-154" sz="773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pc="-127" sz="6370"/>
              <a:t>Experimental</a:t>
            </a:r>
            <a:r>
              <a:t> </a:t>
            </a:r>
            <a:r>
              <a:rPr spc="-127" sz="6370"/>
              <a:t>Evaluation</a:t>
            </a:r>
          </a:p>
        </p:txBody>
      </p:sp>
      <p:sp>
        <p:nvSpPr>
          <p:cNvPr id="201" name="Causal Dynamics Model Based Planning"/>
          <p:cNvSpPr txBox="1"/>
          <p:nvPr>
            <p:ph type="body" idx="13"/>
          </p:nvPr>
        </p:nvSpPr>
        <p:spPr>
          <a:xfrm>
            <a:off x="1206499" y="235518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489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Causal Dynamics Model Based Planning</a:t>
            </a:r>
          </a:p>
        </p:txBody>
      </p:sp>
      <p:pic>
        <p:nvPicPr>
          <p:cNvPr id="202" name="train_rewards_1.0_False_50_both.pdf" descr="train_rewards_1.0_False_50_both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3933" y="3581394"/>
            <a:ext cx="10977182" cy="823288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Figure 4: Planning using Causal-Dynamics Model"/>
          <p:cNvSpPr txBox="1"/>
          <p:nvPr/>
        </p:nvSpPr>
        <p:spPr>
          <a:xfrm>
            <a:off x="9583627" y="12385808"/>
            <a:ext cx="571779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000"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Figure 4: Planning using Causal-Dynamics Model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